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6858000" cx="12192000"/>
  <p:notesSz cx="6858000" cy="9144000"/>
  <p:embeddedFontLst>
    <p:embeddedFont>
      <p:font typeface="Lato"/>
      <p:regular r:id="rId12"/>
      <p:bold r:id="rId13"/>
      <p:italic r:id="rId14"/>
      <p:boldItalic r:id="rId15"/>
    </p:embeddedFont>
    <p:embeddedFont>
      <p:font typeface="Century Gothic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0" roundtripDataSignature="AMtx7mj08iLLzZ+9y5vXyLxxTMgCjN68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Lato-bold.fntdata"/><Relationship Id="rId12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Lato-boldItalic.fntdata"/><Relationship Id="rId14" Type="http://schemas.openxmlformats.org/officeDocument/2006/relationships/font" Target="fonts/Lato-italic.fntdata"/><Relationship Id="rId17" Type="http://schemas.openxmlformats.org/officeDocument/2006/relationships/font" Target="fonts/CenturyGothic-bold.fntdata"/><Relationship Id="rId16" Type="http://schemas.openxmlformats.org/officeDocument/2006/relationships/font" Target="fonts/CenturyGothic-regular.fntdata"/><Relationship Id="rId5" Type="http://schemas.openxmlformats.org/officeDocument/2006/relationships/slide" Target="slides/slide1.xml"/><Relationship Id="rId19" Type="http://schemas.openxmlformats.org/officeDocument/2006/relationships/font" Target="fonts/CenturyGothic-boldItalic.fntdata"/><Relationship Id="rId6" Type="http://schemas.openxmlformats.org/officeDocument/2006/relationships/slide" Target="slides/slide2.xml"/><Relationship Id="rId18" Type="http://schemas.openxmlformats.org/officeDocument/2006/relationships/font" Target="fonts/CenturyGothic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4.png>
</file>

<file path=ppt/media/image5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e5f03de35c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e5f03de35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e5f03de35c_0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e5f03de35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Úvodní snímek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13" name="Google Shape;13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8"/>
          <p:cNvSpPr txBox="1"/>
          <p:nvPr>
            <p:ph type="ctrTitle"/>
          </p:nvPr>
        </p:nvSpPr>
        <p:spPr>
          <a:xfrm>
            <a:off x="1371600" y="1803405"/>
            <a:ext cx="9448800" cy="182509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8"/>
          <p:cNvSpPr txBox="1"/>
          <p:nvPr>
            <p:ph idx="1" type="subTitle"/>
          </p:nvPr>
        </p:nvSpPr>
        <p:spPr>
          <a:xfrm>
            <a:off x="1371600" y="3632201"/>
            <a:ext cx="9448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8"/>
          <p:cNvSpPr txBox="1"/>
          <p:nvPr>
            <p:ph idx="10" type="dt"/>
          </p:nvPr>
        </p:nvSpPr>
        <p:spPr>
          <a:xfrm>
            <a:off x="7909561" y="4314328"/>
            <a:ext cx="2910840" cy="37464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8"/>
          <p:cNvSpPr txBox="1"/>
          <p:nvPr>
            <p:ph idx="11" type="ftr"/>
          </p:nvPr>
        </p:nvSpPr>
        <p:spPr>
          <a:xfrm>
            <a:off x="1371600" y="4323845"/>
            <a:ext cx="640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8"/>
          <p:cNvSpPr txBox="1"/>
          <p:nvPr>
            <p:ph idx="12" type="sldNum"/>
          </p:nvPr>
        </p:nvSpPr>
        <p:spPr>
          <a:xfrm>
            <a:off x="8077200" y="14308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-CZ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atický obrázek s popiskem">
  <p:cSld name="Panoramatický obrázek s popiskem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>
            <p:ph type="title"/>
          </p:nvPr>
        </p:nvSpPr>
        <p:spPr>
          <a:xfrm>
            <a:off x="685777" y="4697360"/>
            <a:ext cx="10822034" cy="81935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7"/>
          <p:cNvSpPr/>
          <p:nvPr>
            <p:ph idx="2" type="pic"/>
          </p:nvPr>
        </p:nvSpPr>
        <p:spPr>
          <a:xfrm>
            <a:off x="681727" y="941439"/>
            <a:ext cx="10821840" cy="3478161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685800" y="5516715"/>
            <a:ext cx="10820400" cy="7019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-CZ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ázev a popisek" showMasterSp="0">
  <p:cSld name="Název a popisek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79" name="Google Shape;79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8"/>
          <p:cNvSpPr txBox="1"/>
          <p:nvPr>
            <p:ph type="title"/>
          </p:nvPr>
        </p:nvSpPr>
        <p:spPr>
          <a:xfrm>
            <a:off x="685800" y="753532"/>
            <a:ext cx="10820400" cy="28024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idx="1" type="body"/>
          </p:nvPr>
        </p:nvSpPr>
        <p:spPr>
          <a:xfrm>
            <a:off x="1024467" y="3649133"/>
            <a:ext cx="10130516" cy="9990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685800" y="379941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-CZ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ce s popiskem" showMasterSp="0">
  <p:cSld name="Citace s popiskem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86" name="Google Shape;86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9"/>
          <p:cNvSpPr txBox="1"/>
          <p:nvPr>
            <p:ph type="title"/>
          </p:nvPr>
        </p:nvSpPr>
        <p:spPr>
          <a:xfrm>
            <a:off x="1024467" y="753533"/>
            <a:ext cx="10151533" cy="260449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9"/>
          <p:cNvSpPr txBox="1"/>
          <p:nvPr>
            <p:ph idx="1" type="body"/>
          </p:nvPr>
        </p:nvSpPr>
        <p:spPr>
          <a:xfrm>
            <a:off x="1303865" y="3365556"/>
            <a:ext cx="9592736" cy="444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9" name="Google Shape;89;p19"/>
          <p:cNvSpPr txBox="1"/>
          <p:nvPr>
            <p:ph idx="2" type="body"/>
          </p:nvPr>
        </p:nvSpPr>
        <p:spPr>
          <a:xfrm>
            <a:off x="1024467" y="3959862"/>
            <a:ext cx="10151533" cy="6798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90" name="Google Shape;90;p19"/>
          <p:cNvSpPr txBox="1"/>
          <p:nvPr>
            <p:ph idx="10" type="dt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idx="11" type="ftr"/>
          </p:nvPr>
        </p:nvSpPr>
        <p:spPr>
          <a:xfrm>
            <a:off x="685800" y="379941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2" type="sldNum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-CZ"/>
              <a:t>‹#›</a:t>
            </a:fld>
            <a:endParaRPr/>
          </a:p>
        </p:txBody>
      </p:sp>
      <p:sp>
        <p:nvSpPr>
          <p:cNvPr id="93" name="Google Shape;93;p19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entury Gothic"/>
              <a:buNone/>
            </a:pPr>
            <a:r>
              <a:rPr b="0" i="0" lang="cs-CZ" sz="8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94" name="Google Shape;94;p1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entury Gothic"/>
              <a:buNone/>
            </a:pPr>
            <a:r>
              <a:rPr b="0" i="0" lang="cs-CZ" sz="8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menovka" showMasterSp="0">
  <p:cSld name="Jmenovka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96" name="Google Shape;9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 txBox="1"/>
          <p:nvPr>
            <p:ph type="title"/>
          </p:nvPr>
        </p:nvSpPr>
        <p:spPr>
          <a:xfrm>
            <a:off x="1024495" y="1124701"/>
            <a:ext cx="10146186" cy="25118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1024467" y="3648315"/>
            <a:ext cx="10144654" cy="9998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99" name="Google Shape;99;p20"/>
          <p:cNvSpPr txBox="1"/>
          <p:nvPr>
            <p:ph idx="10" type="dt"/>
          </p:nvPr>
        </p:nvSpPr>
        <p:spPr>
          <a:xfrm>
            <a:off x="7814452" y="378883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11" type="ftr"/>
          </p:nvPr>
        </p:nvSpPr>
        <p:spPr>
          <a:xfrm>
            <a:off x="685800" y="378883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12" type="sldNum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-CZ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sloupce">
  <p:cSld name="3 sloupce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2895600" y="761999"/>
            <a:ext cx="8610599" cy="13038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685800" y="2202080"/>
            <a:ext cx="3456432" cy="617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5" name="Google Shape;105;p21"/>
          <p:cNvSpPr txBox="1"/>
          <p:nvPr>
            <p:ph idx="2" type="body"/>
          </p:nvPr>
        </p:nvSpPr>
        <p:spPr>
          <a:xfrm>
            <a:off x="685799" y="2904565"/>
            <a:ext cx="3456432" cy="3314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06" name="Google Shape;106;p21"/>
          <p:cNvSpPr txBox="1"/>
          <p:nvPr>
            <p:ph idx="3" type="body"/>
          </p:nvPr>
        </p:nvSpPr>
        <p:spPr>
          <a:xfrm>
            <a:off x="4368800" y="2201333"/>
            <a:ext cx="3456432" cy="6265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7" name="Google Shape;107;p21"/>
          <p:cNvSpPr txBox="1"/>
          <p:nvPr>
            <p:ph idx="4" type="body"/>
          </p:nvPr>
        </p:nvSpPr>
        <p:spPr>
          <a:xfrm>
            <a:off x="4366858" y="2904067"/>
            <a:ext cx="3456432" cy="33146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08" name="Google Shape;108;p21"/>
          <p:cNvSpPr txBox="1"/>
          <p:nvPr>
            <p:ph idx="5" type="body"/>
          </p:nvPr>
        </p:nvSpPr>
        <p:spPr>
          <a:xfrm>
            <a:off x="8051800" y="2192866"/>
            <a:ext cx="3456432" cy="6265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09" name="Google Shape;109;p21"/>
          <p:cNvSpPr txBox="1"/>
          <p:nvPr>
            <p:ph idx="6" type="body"/>
          </p:nvPr>
        </p:nvSpPr>
        <p:spPr>
          <a:xfrm>
            <a:off x="8051801" y="2904565"/>
            <a:ext cx="3456432" cy="33141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10" name="Google Shape;110;p21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1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-CZ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sloupce s obrázky">
  <p:cSld name="3 sloupce s obrázky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2895600" y="762000"/>
            <a:ext cx="8610599" cy="12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" type="body"/>
          </p:nvPr>
        </p:nvSpPr>
        <p:spPr>
          <a:xfrm>
            <a:off x="688618" y="4191000"/>
            <a:ext cx="3451582" cy="68276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6" name="Google Shape;116;p22"/>
          <p:cNvSpPr/>
          <p:nvPr>
            <p:ph idx="2" type="pic"/>
          </p:nvPr>
        </p:nvSpPr>
        <p:spPr>
          <a:xfrm>
            <a:off x="688618" y="2362200"/>
            <a:ext cx="3451582" cy="1524000"/>
          </a:xfrm>
          <a:prstGeom prst="roundRect">
            <a:avLst>
              <a:gd fmla="val 0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17" name="Google Shape;117;p22"/>
          <p:cNvSpPr txBox="1"/>
          <p:nvPr>
            <p:ph idx="3" type="body"/>
          </p:nvPr>
        </p:nvSpPr>
        <p:spPr>
          <a:xfrm>
            <a:off x="688618" y="4873764"/>
            <a:ext cx="3451582" cy="13449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18" name="Google Shape;118;p22"/>
          <p:cNvSpPr txBox="1"/>
          <p:nvPr>
            <p:ph idx="4" type="body"/>
          </p:nvPr>
        </p:nvSpPr>
        <p:spPr>
          <a:xfrm>
            <a:off x="4374263" y="4191000"/>
            <a:ext cx="3448935" cy="68276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9" name="Google Shape;119;p22"/>
          <p:cNvSpPr/>
          <p:nvPr>
            <p:ph idx="5" type="pic"/>
          </p:nvPr>
        </p:nvSpPr>
        <p:spPr>
          <a:xfrm>
            <a:off x="4374263" y="2362200"/>
            <a:ext cx="3448936" cy="1524000"/>
          </a:xfrm>
          <a:prstGeom prst="roundRect">
            <a:avLst>
              <a:gd fmla="val 0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20" name="Google Shape;120;p22"/>
          <p:cNvSpPr txBox="1"/>
          <p:nvPr>
            <p:ph idx="6" type="body"/>
          </p:nvPr>
        </p:nvSpPr>
        <p:spPr>
          <a:xfrm>
            <a:off x="4374264" y="4873763"/>
            <a:ext cx="3448935" cy="13449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21" name="Google Shape;121;p22"/>
          <p:cNvSpPr txBox="1"/>
          <p:nvPr>
            <p:ph idx="7" type="body"/>
          </p:nvPr>
        </p:nvSpPr>
        <p:spPr>
          <a:xfrm>
            <a:off x="8049731" y="4191000"/>
            <a:ext cx="3456469" cy="68276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0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2" name="Google Shape;122;p22"/>
          <p:cNvSpPr/>
          <p:nvPr>
            <p:ph idx="8" type="pic"/>
          </p:nvPr>
        </p:nvSpPr>
        <p:spPr>
          <a:xfrm>
            <a:off x="8049855" y="2362200"/>
            <a:ext cx="3447878" cy="1524000"/>
          </a:xfrm>
          <a:prstGeom prst="roundRect">
            <a:avLst>
              <a:gd fmla="val 0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23" name="Google Shape;123;p22"/>
          <p:cNvSpPr txBox="1"/>
          <p:nvPr>
            <p:ph idx="9" type="body"/>
          </p:nvPr>
        </p:nvSpPr>
        <p:spPr>
          <a:xfrm>
            <a:off x="8049731" y="4873761"/>
            <a:ext cx="3452445" cy="13449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24" name="Google Shape;124;p22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2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2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-CZ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dpis a svislý text" type="vertTx">
  <p:cSld name="VERTICAL_TEX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3"/>
          <p:cNvSpPr txBox="1"/>
          <p:nvPr>
            <p:ph idx="1" type="body"/>
          </p:nvPr>
        </p:nvSpPr>
        <p:spPr>
          <a:xfrm rot="5400000">
            <a:off x="4083938" y="-1203579"/>
            <a:ext cx="4024125" cy="108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0" name="Google Shape;130;p23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3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-CZ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vislý nadpis a text" showMasterSp="0" type="vertTitleAndTx">
  <p:cSld name="VERTICAL_TITLE_AND_VERTICAL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134" name="Google Shape;134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4"/>
          <p:cNvSpPr txBox="1"/>
          <p:nvPr>
            <p:ph type="title"/>
          </p:nvPr>
        </p:nvSpPr>
        <p:spPr>
          <a:xfrm rot="5400000">
            <a:off x="8525934" y="1667933"/>
            <a:ext cx="3903133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 rot="5400000">
            <a:off x="3175000" y="-1405467"/>
            <a:ext cx="3903133" cy="8204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7" name="Google Shape;137;p24"/>
          <p:cNvSpPr txBox="1"/>
          <p:nvPr>
            <p:ph idx="10" type="dt"/>
          </p:nvPr>
        </p:nvSpPr>
        <p:spPr>
          <a:xfrm>
            <a:off x="7814452" y="379941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4"/>
          <p:cNvSpPr txBox="1"/>
          <p:nvPr>
            <p:ph idx="11" type="ftr"/>
          </p:nvPr>
        </p:nvSpPr>
        <p:spPr>
          <a:xfrm>
            <a:off x="685800" y="381000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4"/>
          <p:cNvSpPr txBox="1"/>
          <p:nvPr>
            <p:ph idx="12" type="sldNum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-CZ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9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9"/>
          <p:cNvSpPr txBox="1"/>
          <p:nvPr>
            <p:ph idx="1" type="body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9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9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9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-CZ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áhlaví oddílu" showMasterSp="0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BTM.png" id="26" name="Google Shape;26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10"/>
          <p:cNvSpPr txBox="1"/>
          <p:nvPr>
            <p:ph type="title"/>
          </p:nvPr>
        </p:nvSpPr>
        <p:spPr>
          <a:xfrm>
            <a:off x="685800" y="753533"/>
            <a:ext cx="10820399" cy="28019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0"/>
          <p:cNvSpPr txBox="1"/>
          <p:nvPr>
            <p:ph idx="1" type="body"/>
          </p:nvPr>
        </p:nvSpPr>
        <p:spPr>
          <a:xfrm>
            <a:off x="1024467" y="3641725"/>
            <a:ext cx="10490200" cy="955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10"/>
          <p:cNvSpPr txBox="1"/>
          <p:nvPr>
            <p:ph idx="10" type="dt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0"/>
          <p:cNvSpPr txBox="1"/>
          <p:nvPr>
            <p:ph idx="11" type="ftr"/>
          </p:nvPr>
        </p:nvSpPr>
        <p:spPr>
          <a:xfrm>
            <a:off x="685800" y="381001"/>
            <a:ext cx="6991492" cy="3640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0"/>
          <p:cNvSpPr txBox="1"/>
          <p:nvPr>
            <p:ph idx="12" type="sldNum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-CZ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va obsahy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1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1"/>
          <p:cNvSpPr txBox="1"/>
          <p:nvPr>
            <p:ph idx="1" type="body"/>
          </p:nvPr>
        </p:nvSpPr>
        <p:spPr>
          <a:xfrm>
            <a:off x="685800" y="2194559"/>
            <a:ext cx="5334000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11"/>
          <p:cNvSpPr txBox="1"/>
          <p:nvPr>
            <p:ph idx="2" type="body"/>
          </p:nvPr>
        </p:nvSpPr>
        <p:spPr>
          <a:xfrm>
            <a:off x="6172200" y="2194559"/>
            <a:ext cx="5334000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1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1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1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-CZ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ovnání" type="twoTxTwoObj">
  <p:cSld name="TWO_OBJECTS_WITH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2"/>
          <p:cNvSpPr txBox="1"/>
          <p:nvPr>
            <p:ph type="title"/>
          </p:nvPr>
        </p:nvSpPr>
        <p:spPr>
          <a:xfrm>
            <a:off x="2895600" y="762000"/>
            <a:ext cx="861060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2"/>
          <p:cNvSpPr txBox="1"/>
          <p:nvPr>
            <p:ph idx="1" type="body"/>
          </p:nvPr>
        </p:nvSpPr>
        <p:spPr>
          <a:xfrm>
            <a:off x="914409" y="2183802"/>
            <a:ext cx="5079991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2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12"/>
          <p:cNvSpPr txBox="1"/>
          <p:nvPr>
            <p:ph idx="2" type="body"/>
          </p:nvPr>
        </p:nvSpPr>
        <p:spPr>
          <a:xfrm>
            <a:off x="685800" y="3132666"/>
            <a:ext cx="5311775" cy="30860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12"/>
          <p:cNvSpPr txBox="1"/>
          <p:nvPr>
            <p:ph idx="3" type="body"/>
          </p:nvPr>
        </p:nvSpPr>
        <p:spPr>
          <a:xfrm>
            <a:off x="6400800" y="2183802"/>
            <a:ext cx="510540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28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12"/>
          <p:cNvSpPr txBox="1"/>
          <p:nvPr>
            <p:ph idx="4" type="body"/>
          </p:nvPr>
        </p:nvSpPr>
        <p:spPr>
          <a:xfrm>
            <a:off x="6172200" y="3132666"/>
            <a:ext cx="5334000" cy="30860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12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-CZ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enom nadpis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-CZ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ázdný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4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-CZ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sah s titulkem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685800" y="1524000"/>
            <a:ext cx="41148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5"/>
          <p:cNvSpPr txBox="1"/>
          <p:nvPr>
            <p:ph idx="1" type="body"/>
          </p:nvPr>
        </p:nvSpPr>
        <p:spPr>
          <a:xfrm>
            <a:off x="4995582" y="746759"/>
            <a:ext cx="6510618" cy="54719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2" type="body"/>
          </p:nvPr>
        </p:nvSpPr>
        <p:spPr>
          <a:xfrm>
            <a:off x="685800" y="3124199"/>
            <a:ext cx="4114800" cy="30944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1" name="Google Shape;61;p15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-CZ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rázek s titulkem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/>
          <p:nvPr>
            <p:ph type="title"/>
          </p:nvPr>
        </p:nvSpPr>
        <p:spPr>
          <a:xfrm>
            <a:off x="685800" y="1524000"/>
            <a:ext cx="687324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6"/>
          <p:cNvSpPr/>
          <p:nvPr>
            <p:ph idx="2" type="pic"/>
          </p:nvPr>
        </p:nvSpPr>
        <p:spPr>
          <a:xfrm>
            <a:off x="7861238" y="751241"/>
            <a:ext cx="3644962" cy="5467443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685800" y="3124199"/>
            <a:ext cx="6873240" cy="30944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8" name="Google Shape;68;p16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-CZ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0-HD-TOP.png" id="6" name="Google Shape;6;p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12192000" cy="14414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7"/>
          <p:cNvSpPr txBox="1"/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entury Gothic"/>
              <a:buNone/>
              <a:defRPr b="0" i="0" sz="4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7"/>
          <p:cNvSpPr txBox="1"/>
          <p:nvPr>
            <p:ph idx="1" type="body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Char char="•"/>
              <a:defRPr b="0" i="0" sz="2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" name="Google Shape;9;p7"/>
          <p:cNvSpPr txBox="1"/>
          <p:nvPr>
            <p:ph idx="10" type="dt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" name="Google Shape;10;p7"/>
          <p:cNvSpPr txBox="1"/>
          <p:nvPr>
            <p:ph idx="11" type="ftr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" name="Google Shape;11;p7"/>
          <p:cNvSpPr txBox="1"/>
          <p:nvPr>
            <p:ph idx="12" type="sldNum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s-CZ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"/>
          <p:cNvSpPr txBox="1"/>
          <p:nvPr>
            <p:ph idx="1" type="subTitle"/>
          </p:nvPr>
        </p:nvSpPr>
        <p:spPr>
          <a:xfrm>
            <a:off x="10556420" y="374643"/>
            <a:ext cx="1074057" cy="4635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cs-CZ"/>
              <a:t>TEAM 7</a:t>
            </a:r>
            <a:endParaRPr/>
          </a:p>
        </p:txBody>
      </p:sp>
      <p:pic>
        <p:nvPicPr>
          <p:cNvPr id="145" name="Google Shape;145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56126" y="1657917"/>
            <a:ext cx="4079748" cy="3542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850" y="5513908"/>
            <a:ext cx="1416050" cy="1229459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"/>
          <p:cNvSpPr txBox="1"/>
          <p:nvPr>
            <p:ph idx="1" type="subTitle"/>
          </p:nvPr>
        </p:nvSpPr>
        <p:spPr>
          <a:xfrm>
            <a:off x="1574800" y="838201"/>
            <a:ext cx="9448800" cy="43116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</a:pPr>
            <a:r>
              <a:rPr lang="cs-CZ" sz="4800"/>
              <a:t> 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</a:pPr>
            <a:r>
              <a:rPr lang="cs-CZ" sz="6000"/>
              <a:t>Driven by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</a:pPr>
            <a:r>
              <a:rPr b="1" lang="cs-CZ" sz="6000"/>
              <a:t>DATA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</a:pPr>
            <a:r>
              <a:rPr lang="cs-CZ" sz="6000"/>
              <a:t>Powered by 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</a:pPr>
            <a:r>
              <a:rPr b="1" lang="cs-CZ" sz="6000"/>
              <a:t>AI Pioneers</a:t>
            </a:r>
            <a:endParaRPr b="1" sz="6000"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>
              <a:solidFill>
                <a:srgbClr val="D1D2D3"/>
              </a:solidFill>
              <a:highlight>
                <a:srgbClr val="1A1D2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>
              <a:solidFill>
                <a:srgbClr val="D1D2D3"/>
              </a:solidFill>
              <a:highlight>
                <a:srgbClr val="1A1D2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t/>
            </a:r>
            <a:endParaRPr>
              <a:solidFill>
                <a:srgbClr val="D1D2D3"/>
              </a:solidFill>
              <a:highlight>
                <a:srgbClr val="1A1D21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" name="Google Shape;152;p2"/>
          <p:cNvSpPr txBox="1"/>
          <p:nvPr/>
        </p:nvSpPr>
        <p:spPr>
          <a:xfrm>
            <a:off x="10556420" y="374643"/>
            <a:ext cx="1074057" cy="4635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cs-CZ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TEAM 7</a:t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850" y="5513908"/>
            <a:ext cx="1416050" cy="1229459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"/>
          <p:cNvSpPr txBox="1"/>
          <p:nvPr>
            <p:ph idx="1" type="subTitle"/>
          </p:nvPr>
        </p:nvSpPr>
        <p:spPr>
          <a:xfrm>
            <a:off x="1371600" y="755651"/>
            <a:ext cx="9448800" cy="9715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</a:pPr>
            <a:r>
              <a:rPr lang="cs-CZ" sz="5400"/>
              <a:t>Představení týmu</a:t>
            </a:r>
            <a:endParaRPr/>
          </a:p>
        </p:txBody>
      </p:sp>
      <p:sp>
        <p:nvSpPr>
          <p:cNvPr id="159" name="Google Shape;159;p3"/>
          <p:cNvSpPr txBox="1"/>
          <p:nvPr/>
        </p:nvSpPr>
        <p:spPr>
          <a:xfrm>
            <a:off x="10556420" y="374643"/>
            <a:ext cx="1074057" cy="4635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cs-CZ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TEAM 7</a:t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60" name="Google Shape;160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70287" y="1869621"/>
            <a:ext cx="5351463" cy="30579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850" y="5513908"/>
            <a:ext cx="1416050" cy="1229459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4"/>
          <p:cNvSpPr txBox="1"/>
          <p:nvPr>
            <p:ph idx="1" type="subTitle"/>
          </p:nvPr>
        </p:nvSpPr>
        <p:spPr>
          <a:xfrm>
            <a:off x="1371600" y="755651"/>
            <a:ext cx="9448800" cy="9715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</a:pPr>
            <a:r>
              <a:rPr lang="cs-CZ" sz="5400"/>
              <a:t>FITNESSATOR</a:t>
            </a:r>
            <a:endParaRPr/>
          </a:p>
        </p:txBody>
      </p:sp>
      <p:sp>
        <p:nvSpPr>
          <p:cNvPr id="167" name="Google Shape;167;p4"/>
          <p:cNvSpPr txBox="1"/>
          <p:nvPr/>
        </p:nvSpPr>
        <p:spPr>
          <a:xfrm>
            <a:off x="10556420" y="374643"/>
            <a:ext cx="1074057" cy="4635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cs-CZ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TEAM 7</a:t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68" name="Google Shape;168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97163" y="1696054"/>
            <a:ext cx="10397673" cy="34658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e5f03de35c_0_0"/>
          <p:cNvSpPr txBox="1"/>
          <p:nvPr/>
        </p:nvSpPr>
        <p:spPr>
          <a:xfrm>
            <a:off x="1694550" y="2133150"/>
            <a:ext cx="10994700" cy="43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entury Gothic"/>
              <a:buAutoNum type="arabicPeriod"/>
            </a:pPr>
            <a:r>
              <a:rPr lang="cs-CZ" sz="2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Nahrávání a předzpracování videa</a:t>
            </a: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entury Gothic"/>
              <a:buAutoNum type="alphaLcPeriod"/>
            </a:pPr>
            <a:r>
              <a:rPr lang="cs-CZ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automaticky stahuje veřejně dostupné záznamy</a:t>
            </a:r>
            <a:endParaRPr sz="1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entury Gothic"/>
              <a:buAutoNum type="alphaLcPeriod"/>
            </a:pPr>
            <a:r>
              <a:rPr lang="cs-CZ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převede do jednotného zpracovatelného formátu</a:t>
            </a:r>
            <a:endParaRPr sz="1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entury Gothic"/>
              <a:buAutoNum type="arabicPeriod"/>
            </a:pPr>
            <a:r>
              <a:rPr lang="cs-CZ" sz="2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Detekce a sledování pohybu</a:t>
            </a: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entury Gothic"/>
              <a:buAutoNum type="alphaLcPeriod"/>
            </a:pPr>
            <a:r>
              <a:rPr lang="cs-CZ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Identifikace hráčů a jejich pohybů ve videích pomocí detekce objektů.</a:t>
            </a:r>
            <a:endParaRPr sz="1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entury Gothic"/>
              <a:buAutoNum type="alphaLcPeriod"/>
            </a:pPr>
            <a:r>
              <a:rPr lang="cs-CZ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Sledování klíčových bodů těla hráčů.</a:t>
            </a:r>
            <a:endParaRPr sz="1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entury Gothic"/>
              <a:buAutoNum type="arabicPeriod"/>
            </a:pPr>
            <a:r>
              <a:rPr lang="cs-CZ" sz="2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Analýza výkonu</a:t>
            </a: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entury Gothic"/>
              <a:buAutoNum type="alphaLcPeriod"/>
            </a:pPr>
            <a:r>
              <a:rPr lang="cs-CZ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Výpočet klíčových metrik (rychlost, úhel kloubů, trajektorie pohybu).</a:t>
            </a:r>
            <a:endParaRPr sz="1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entury Gothic"/>
              <a:buAutoNum type="alphaLcPeriod"/>
            </a:pPr>
            <a:r>
              <a:rPr lang="cs-CZ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Identifikace taktiky a strategií použitých v zápasech.</a:t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4" name="Google Shape;174;g2e5f03de35c_0_0"/>
          <p:cNvSpPr txBox="1"/>
          <p:nvPr>
            <p:ph idx="1" type="subTitle"/>
          </p:nvPr>
        </p:nvSpPr>
        <p:spPr>
          <a:xfrm>
            <a:off x="1371600" y="755651"/>
            <a:ext cx="9448800" cy="9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</a:pPr>
            <a:r>
              <a:rPr lang="cs-CZ" sz="5400"/>
              <a:t>FITNESSATOR</a:t>
            </a:r>
            <a:endParaRPr/>
          </a:p>
        </p:txBody>
      </p:sp>
      <p:sp>
        <p:nvSpPr>
          <p:cNvPr id="175" name="Google Shape;175;g2e5f03de35c_0_0"/>
          <p:cNvSpPr txBox="1"/>
          <p:nvPr/>
        </p:nvSpPr>
        <p:spPr>
          <a:xfrm>
            <a:off x="3219675" y="1545050"/>
            <a:ext cx="6220200" cy="7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cs-CZ" sz="3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Funkcionalita</a:t>
            </a: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76" name="Google Shape;176;g2e5f03de35c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850" y="5513908"/>
            <a:ext cx="1416050" cy="1229459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g2e5f03de35c_0_0"/>
          <p:cNvSpPr txBox="1"/>
          <p:nvPr/>
        </p:nvSpPr>
        <p:spPr>
          <a:xfrm>
            <a:off x="10556420" y="374643"/>
            <a:ext cx="1074000" cy="4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cs-CZ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TEAM 7</a:t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e5f03de35c_0_8"/>
          <p:cNvSpPr txBox="1"/>
          <p:nvPr/>
        </p:nvSpPr>
        <p:spPr>
          <a:xfrm>
            <a:off x="1485900" y="1923825"/>
            <a:ext cx="10994700" cy="43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cs-CZ" sz="2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4.	</a:t>
            </a:r>
            <a:r>
              <a:rPr lang="cs-CZ" sz="2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Návrh herní strategie</a:t>
            </a: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entury Gothic"/>
              <a:buAutoNum type="alphaLcPeriod"/>
            </a:pPr>
            <a:r>
              <a:rPr lang="cs-CZ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Analyzování slabých a silných stránek soupeřů.</a:t>
            </a:r>
            <a:endParaRPr sz="1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entury Gothic"/>
              <a:buAutoNum type="alphaLcPeriod"/>
            </a:pPr>
            <a:r>
              <a:rPr lang="cs-CZ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Doporučení konkrétních herních strategií a taktik.</a:t>
            </a:r>
            <a:endParaRPr sz="1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s-CZ" sz="2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5.	Doporučení sportovní přípravy</a:t>
            </a:r>
            <a:endParaRPr sz="1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entury Gothic"/>
              <a:buAutoNum type="alphaLcPeriod"/>
            </a:pPr>
            <a:r>
              <a:rPr lang="cs-CZ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Personalizované doporučení tréninkových plánů na základě analýz.</a:t>
            </a:r>
            <a:endParaRPr sz="1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entury Gothic"/>
              <a:buAutoNum type="alphaLcPeriod"/>
            </a:pPr>
            <a:r>
              <a:rPr lang="cs-CZ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Návrh specifických cvičení zaměřených na zlepšení výkonu.</a:t>
            </a:r>
            <a:endParaRPr sz="1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cs-CZ" sz="2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6.	Výživová doporučení</a:t>
            </a: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entury Gothic"/>
              <a:buAutoNum type="alphaLcPeriod"/>
            </a:pPr>
            <a:r>
              <a:rPr lang="cs-CZ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Sestavení výživových plánů pro optimalizaci sportovního výkonu.</a:t>
            </a:r>
            <a:endParaRPr sz="1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3020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entury Gothic"/>
              <a:buAutoNum type="alphaLcPeriod"/>
            </a:pPr>
            <a:r>
              <a:rPr lang="cs-CZ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Doporučení suplementace na základě individuálních potřeb sportovce.</a:t>
            </a:r>
            <a:endParaRPr sz="1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3" name="Google Shape;183;g2e5f03de35c_0_8"/>
          <p:cNvSpPr txBox="1"/>
          <p:nvPr>
            <p:ph idx="1" type="subTitle"/>
          </p:nvPr>
        </p:nvSpPr>
        <p:spPr>
          <a:xfrm>
            <a:off x="1371600" y="755651"/>
            <a:ext cx="9448800" cy="9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</a:pPr>
            <a:r>
              <a:rPr lang="cs-CZ" sz="5400"/>
              <a:t>FITNESSATOR</a:t>
            </a:r>
            <a:endParaRPr/>
          </a:p>
        </p:txBody>
      </p:sp>
      <p:pic>
        <p:nvPicPr>
          <p:cNvPr id="184" name="Google Shape;184;g2e5f03de35c_0_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850" y="5513908"/>
            <a:ext cx="1416050" cy="12294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850" y="5513908"/>
            <a:ext cx="1416050" cy="1229459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6"/>
          <p:cNvSpPr txBox="1"/>
          <p:nvPr>
            <p:ph idx="1" type="subTitle"/>
          </p:nvPr>
        </p:nvSpPr>
        <p:spPr>
          <a:xfrm>
            <a:off x="1371600" y="755651"/>
            <a:ext cx="9448800" cy="9715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</a:pPr>
            <a:r>
              <a:rPr lang="cs-CZ" sz="5400"/>
              <a:t>FITNESSATOR</a:t>
            </a:r>
            <a:endParaRPr/>
          </a:p>
        </p:txBody>
      </p:sp>
      <p:sp>
        <p:nvSpPr>
          <p:cNvPr id="191" name="Google Shape;191;p6"/>
          <p:cNvSpPr txBox="1"/>
          <p:nvPr/>
        </p:nvSpPr>
        <p:spPr>
          <a:xfrm>
            <a:off x="10556420" y="374643"/>
            <a:ext cx="1074057" cy="4635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cs-CZ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TEAM 7</a:t>
            </a:r>
            <a:endParaRPr b="0" i="0" sz="20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2" name="Google Shape;192;p6"/>
          <p:cNvSpPr txBox="1"/>
          <p:nvPr/>
        </p:nvSpPr>
        <p:spPr>
          <a:xfrm>
            <a:off x="2181677" y="2114556"/>
            <a:ext cx="9448800" cy="4368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b="0" i="0" lang="cs-CZ" sz="4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/>
          </a:p>
          <a:p>
            <a:pPr indent="-117475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cs-CZ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Programovací jazyky: Python, JavaScript (pro webovou část aplikace).</a:t>
            </a:r>
            <a:endParaRPr/>
          </a:p>
          <a:p>
            <a:pPr indent="-117475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cs-CZ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Frameworky a knihovny: TensorFlow, Keras, OpenCV, OpenPose, Flask/Django (backend), React/Angular (frontend).</a:t>
            </a:r>
            <a:endParaRPr/>
          </a:p>
          <a:p>
            <a:pPr indent="-117475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cs-CZ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Databáze: PostgreSQL (pro ukládání uživatelských dat a analýz).</a:t>
            </a:r>
            <a:endParaRPr/>
          </a:p>
          <a:p>
            <a:pPr indent="-117475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cs-CZ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Cloudové služby: AWS, Google Cloud nebo Azure pro ukládání videí a výpočtové operace.</a:t>
            </a:r>
            <a:endParaRPr/>
          </a:p>
          <a:p>
            <a:pPr indent="-117475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cs-CZ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CI/CD nástroje: Jenkins, GitLab CI/CD pro automatizaci nasazení.</a:t>
            </a:r>
            <a:br>
              <a:rPr b="0" i="0" lang="cs-CZ" sz="2000" u="none" cap="none" strike="noStrike">
                <a:solidFill>
                  <a:srgbClr val="D1D2D3"/>
                </a:solidFill>
                <a:highlight>
                  <a:srgbClr val="222529"/>
                </a:highlight>
                <a:latin typeface="Lato"/>
                <a:ea typeface="Lato"/>
                <a:cs typeface="Lato"/>
                <a:sym typeface="Lato"/>
              </a:rPr>
            </a:br>
            <a:endParaRPr b="0" i="0" sz="2000" u="none" cap="none" strike="noStrike">
              <a:solidFill>
                <a:srgbClr val="D1D2D3"/>
              </a:solidFill>
              <a:highlight>
                <a:srgbClr val="222529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1D2D3"/>
              </a:buClr>
              <a:buSzPct val="100000"/>
              <a:buFont typeface="Arial"/>
              <a:buNone/>
            </a:pPr>
            <a:br>
              <a:rPr b="0" i="0" lang="cs-CZ" sz="2000" u="none" cap="none" strike="noStrike">
                <a:solidFill>
                  <a:srgbClr val="D1D2D3"/>
                </a:solidFill>
                <a:highlight>
                  <a:srgbClr val="222529"/>
                </a:highlight>
                <a:latin typeface="Lato"/>
                <a:ea typeface="Lato"/>
                <a:cs typeface="Lato"/>
                <a:sym typeface="Lato"/>
              </a:rPr>
            </a:br>
            <a:endParaRPr b="0" i="0" sz="2000" u="none" cap="none" strike="noStrike">
              <a:solidFill>
                <a:srgbClr val="D1D2D3"/>
              </a:solidFill>
              <a:highlight>
                <a:srgbClr val="222529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1D2D3"/>
              </a:buClr>
              <a:buSzPct val="100000"/>
              <a:buFont typeface="Arial"/>
              <a:buNone/>
            </a:pPr>
            <a:br>
              <a:rPr b="0" i="0" lang="cs-CZ" sz="2000" u="none" cap="none" strike="noStrike">
                <a:solidFill>
                  <a:srgbClr val="D1D2D3"/>
                </a:solidFill>
                <a:highlight>
                  <a:srgbClr val="222529"/>
                </a:highlight>
                <a:latin typeface="Lato"/>
                <a:ea typeface="Lato"/>
                <a:cs typeface="Lato"/>
                <a:sym typeface="Lato"/>
              </a:rPr>
            </a:br>
            <a:endParaRPr b="0" i="0" sz="2000" u="none" cap="none" strike="noStrike">
              <a:solidFill>
                <a:srgbClr val="D1D2D3"/>
              </a:solidFill>
              <a:highlight>
                <a:srgbClr val="1A1D2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D1D2D3"/>
              </a:solidFill>
              <a:highlight>
                <a:srgbClr val="1A1D2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D1D2D3"/>
              </a:solidFill>
              <a:highlight>
                <a:srgbClr val="1A1D21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3" name="Google Shape;193;p6"/>
          <p:cNvSpPr txBox="1"/>
          <p:nvPr/>
        </p:nvSpPr>
        <p:spPr>
          <a:xfrm>
            <a:off x="1371600" y="1399077"/>
            <a:ext cx="9448800" cy="43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b="0" i="0" lang="cs-CZ" sz="4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/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0" i="0" lang="cs-CZ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Technologie</a:t>
            </a:r>
            <a:endParaRPr b="1" i="0" sz="32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D1D2D3"/>
              </a:solidFill>
              <a:highlight>
                <a:srgbClr val="1A1D2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D1D2D3"/>
              </a:solidFill>
              <a:highlight>
                <a:srgbClr val="1A1D21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D1D2D3"/>
              </a:solidFill>
              <a:highlight>
                <a:srgbClr val="1A1D21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Kondenzační stopa">
  <a:themeElements>
    <a:clrScheme name="Kondenzační stopa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2024-06-14T10:56:32Z</dcterms:created>
  <dc:creator>Miroslav Sivon</dc:creator>
</cp:coreProperties>
</file>